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2"/>
      <p:bold r:id="rId23"/>
      <p:italic r:id="rId24"/>
      <p:boldItalic r:id="rId25"/>
    </p:embeddedFont>
    <p:embeddedFont>
      <p:font typeface="Open Sans Light" panose="020B030603050402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3" roundtripDataSignature="AMtx7misqLm/aRwqwdrCbG74D/4yvstq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2256FA-07A8-43A5-BF36-78A02B610D2D}">
  <a:tblStyle styleId="{CC2256FA-07A8-43A5-BF36-78A02B610D2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27" name="Google Shape;127;p3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3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3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40" name="Google Shape;140;p3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3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3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3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3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34" name="Google Shape;34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47" name="Google Shape;47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63" name="Google Shape;63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75" name="Google Shape;75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86" name="Google Shape;86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00" name="Google Shape;100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14" name="Google Shape;114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gi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ustom-scripts.sentinel-hub.com/custom-scripts/sentinel-2/ndmi/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s://developers.google.com/earth-engine/tutorials/community/modis-ndvi-time-series-animation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visibleearth.nasa.gov/images/71048/normalized-difference-vegetation-index-ndvi-image-of-central-africa" TargetMode="External"/><Relationship Id="rId5" Type="http://schemas.openxmlformats.org/officeDocument/2006/relationships/hyperlink" Target="https://www.auravant.com/en/articles/precision-agriculture/vegetation-indices-and-their-interpretation-ndvi-gndvi-msavi2-ndre-and-ndwi/" TargetMode="External"/><Relationship Id="rId10" Type="http://schemas.openxmlformats.org/officeDocument/2006/relationships/hyperlink" Target="https://jdmwhite.github.io/Intro_to_Spatial/NDVI_time_series.html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custom-scripts.sentinel-hub.com/custom-scripts/sentinel-2/ndwi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0.png"/><Relationship Id="rId5" Type="http://schemas.openxmlformats.org/officeDocument/2006/relationships/image" Target="../media/image25.png"/><Relationship Id="rId10" Type="http://schemas.openxmlformats.org/officeDocument/2006/relationships/image" Target="../media/image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gi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en-GB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9	Raster Analysis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GB" sz="2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Vegetation Indices</a:t>
            </a:r>
            <a:endParaRPr sz="25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0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– Normalized Difference Vegetation Index</a:t>
            </a:r>
            <a:endParaRPr/>
          </a:p>
        </p:txBody>
      </p:sp>
      <p:pic>
        <p:nvPicPr>
          <p:cNvPr id="272" name="Google Shape;272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75" name="Google Shape;275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0"/>
          <p:cNvSpPr txBox="1"/>
          <p:nvPr/>
        </p:nvSpPr>
        <p:spPr>
          <a:xfrm>
            <a:off x="1015584" y="1127013"/>
            <a:ext cx="1128996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Time series analysis - African continent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0"/>
          <p:cNvSpPr txBox="1"/>
          <p:nvPr/>
        </p:nvSpPr>
        <p:spPr>
          <a:xfrm>
            <a:off x="3043162" y="5843210"/>
            <a:ext cx="36140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(Google Earth Engine Community 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" name="Google Shape;278;p10" descr="Ein Bild, das Kart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23932" y="997857"/>
            <a:ext cx="4593469" cy="5213047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0"/>
          <p:cNvSpPr/>
          <p:nvPr/>
        </p:nvSpPr>
        <p:spPr>
          <a:xfrm>
            <a:off x="1513033" y="2210024"/>
            <a:ext cx="3587892" cy="279053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advantages does a temporal NDVI analysis have?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NDMI – Normalized Difference Moisture Index</a:t>
            </a:r>
            <a:endParaRPr/>
          </a:p>
        </p:txBody>
      </p:sp>
      <p:pic>
        <p:nvPicPr>
          <p:cNvPr id="286" name="Google Shape;286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pic>
        <p:nvPicPr>
          <p:cNvPr id="289" name="Google Shape;289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/>
          <p:nvPr/>
        </p:nvSpPr>
        <p:spPr>
          <a:xfrm>
            <a:off x="1023177" y="1085167"/>
            <a:ext cx="4228939" cy="758533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Describe what you see!</a:t>
            </a:r>
            <a:endParaRPr/>
          </a:p>
        </p:txBody>
      </p:sp>
      <p:pic>
        <p:nvPicPr>
          <p:cNvPr id="291" name="Google Shape;291;p11" descr="Ein Bild, das moderne Kunst, Bild, Kunst, Kinderkuns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5095" y="1937044"/>
            <a:ext cx="9881810" cy="4314387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1"/>
          <p:cNvSpPr txBox="1"/>
          <p:nvPr/>
        </p:nvSpPr>
        <p:spPr>
          <a:xfrm>
            <a:off x="9229877" y="1567543"/>
            <a:ext cx="36140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(Sentinel Hub a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2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NDMI – Normalized Difference Moisture Index</a:t>
            </a:r>
            <a:endParaRPr/>
          </a:p>
        </p:txBody>
      </p:sp>
      <p:pic>
        <p:nvPicPr>
          <p:cNvPr id="299" name="Google Shape;299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pic>
        <p:nvPicPr>
          <p:cNvPr id="302" name="Google Shape;302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2"/>
          <p:cNvSpPr txBox="1"/>
          <p:nvPr/>
        </p:nvSpPr>
        <p:spPr>
          <a:xfrm>
            <a:off x="1741298" y="4126632"/>
            <a:ext cx="112899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use cases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Used to measure vegetation water content and drought stress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Sensitive to moisture changes in leaves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04" name="Google Shape;304;p12" descr="Ein Bild, das Text, Schrift, weiß, Desig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19286" y="1530501"/>
            <a:ext cx="5191427" cy="1922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3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NDWI – Normalized Difference Water Index</a:t>
            </a:r>
            <a:endParaRPr/>
          </a:p>
        </p:txBody>
      </p:sp>
      <p:pic>
        <p:nvPicPr>
          <p:cNvPr id="311" name="Google Shape;311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pic>
        <p:nvPicPr>
          <p:cNvPr id="314" name="Google Shape;314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3"/>
          <p:cNvSpPr/>
          <p:nvPr/>
        </p:nvSpPr>
        <p:spPr>
          <a:xfrm>
            <a:off x="1023177" y="1085167"/>
            <a:ext cx="4228939" cy="758533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Describe what you see!</a:t>
            </a:r>
            <a:endParaRPr/>
          </a:p>
        </p:txBody>
      </p:sp>
      <p:pic>
        <p:nvPicPr>
          <p:cNvPr id="316" name="Google Shape;316;p13" descr="Ein Bild, das Karte, Tex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0285" y="1937044"/>
            <a:ext cx="9171430" cy="4314387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3"/>
          <p:cNvSpPr txBox="1"/>
          <p:nvPr/>
        </p:nvSpPr>
        <p:spPr>
          <a:xfrm>
            <a:off x="8873067" y="1567543"/>
            <a:ext cx="36140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(Sentinel Hub b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NDWI – Normalized Difference Water Index</a:t>
            </a:r>
            <a:endParaRPr/>
          </a:p>
        </p:txBody>
      </p:sp>
      <p:pic>
        <p:nvPicPr>
          <p:cNvPr id="324" name="Google Shape;324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pic>
        <p:nvPicPr>
          <p:cNvPr id="327" name="Google Shape;327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4"/>
          <p:cNvSpPr txBox="1"/>
          <p:nvPr/>
        </p:nvSpPr>
        <p:spPr>
          <a:xfrm>
            <a:off x="1741298" y="4126632"/>
            <a:ext cx="112899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use cases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Enhances water bodies in satellite images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Useful for flood mapping and wetland monitoring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29" name="Google Shape;329;p14" descr="Ein Bild, das Text, Schrift, weiß, Grafike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11966" y="1715861"/>
            <a:ext cx="6774543" cy="204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5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Choosing the right Vegetation Index</a:t>
            </a:r>
            <a:endParaRPr/>
          </a:p>
        </p:txBody>
      </p:sp>
      <p:pic>
        <p:nvPicPr>
          <p:cNvPr id="336" name="Google Shape;336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pic>
        <p:nvPicPr>
          <p:cNvPr id="339" name="Google Shape;339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0" name="Google Shape;340;p15"/>
          <p:cNvGraphicFramePr/>
          <p:nvPr/>
        </p:nvGraphicFramePr>
        <p:xfrm>
          <a:off x="1130905" y="232446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{CC2256FA-07A8-43A5-BF36-78A02B610D2D}</a:tableStyleId>
              </a:tblPr>
              <a:tblGrid>
                <a:gridCol w="125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3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8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 u="none" strike="noStrike" cap="non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Index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Input bands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Best use case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Limitations</a:t>
                      </a:r>
                      <a:endParaRPr sz="2400" b="1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NDVI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Red, NIR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Vegetation health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Affected by soil brightness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NDMI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NIR, SWIR1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Drought monitoring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May confuse wet soil with vegetation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NDWI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Green, NIR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Water detection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Can mix vegetation with water</a:t>
                      </a:r>
                      <a:endParaRPr sz="24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6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 of errors in index calculations</a:t>
            </a:r>
            <a:endParaRPr/>
          </a:p>
        </p:txBody>
      </p:sp>
      <p:pic>
        <p:nvPicPr>
          <p:cNvPr id="347" name="Google Shape;347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1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pic>
        <p:nvPicPr>
          <p:cNvPr id="350" name="Google Shape;350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6"/>
          <p:cNvSpPr txBox="1"/>
          <p:nvPr/>
        </p:nvSpPr>
        <p:spPr>
          <a:xfrm>
            <a:off x="1706639" y="1712686"/>
            <a:ext cx="87849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challenges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Atmospheric interference (aerosols, clouds, haze)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Soil background effects (NDVI can misclassify bright or dark soils)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Mixed pixels in heterogeneous landscapes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Sensor differences (e.g., Sentinel-2 vs. Landsat band configurations)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Solutions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Apply radiometric corrections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cloud masking techniques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multiple indices for validation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1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17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pic>
        <p:nvPicPr>
          <p:cNvPr id="360" name="Google Shape;360;p1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17"/>
          <p:cNvSpPr txBox="1"/>
          <p:nvPr/>
        </p:nvSpPr>
        <p:spPr>
          <a:xfrm>
            <a:off x="1162003" y="2025048"/>
            <a:ext cx="1007579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indices </a:t>
            </a: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enhance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specific spectral properties of vegetation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is the most widely used but has </a:t>
            </a: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limitations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NDMI &amp; NDWI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are useful for </a:t>
            </a: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water stress and wetland mapping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Preprocessing steps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(e.g., atmospheric correction) improve accuracy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7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8"/>
          <p:cNvSpPr txBox="1"/>
          <p:nvPr/>
        </p:nvSpPr>
        <p:spPr>
          <a:xfrm>
            <a:off x="2174225" y="-26306"/>
            <a:ext cx="5822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/>
          </a:p>
        </p:txBody>
      </p:sp>
      <p:pic>
        <p:nvPicPr>
          <p:cNvPr id="369" name="Google Shape;369;p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1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  <p:pic>
        <p:nvPicPr>
          <p:cNvPr id="372" name="Google Shape;372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18"/>
          <p:cNvSpPr txBox="1"/>
          <p:nvPr/>
        </p:nvSpPr>
        <p:spPr>
          <a:xfrm>
            <a:off x="756579" y="1133686"/>
            <a:ext cx="11289967" cy="655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Auravant. (2021, July 13).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indices and their interpretation: NDVI, GNDVI, MSAVI2, NDRE, and NDWI.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https://www.auravant.com/en/articles/precision-agriculture/vegetation-indices-and-their-interpretation-ndvi-gndvi-msavi2-ndre-and-ndwi/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Descloitres, J. (2004, May 5).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Normalized Difference Vegetation Index (NDVI) image of Central Africa.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NASA Visible Earth.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https://www.visibleearth.nasa.gov/images/71048/normalized-difference-vegetation-index-ndvi-image-of-central-africa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Google Earth Engine Community. (n.d.).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MODIS NDVI time series animation.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https://developers.google.com/earth-engine/tutorials/community/modis-ndvi-time-series-animation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Roman, A., &amp; Ursu, T.-M. (2016).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Multispectral satellite imagery and airborne laser scanning techniques for the detection of archaeological vegetation marks.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 C. H. Opreanu &amp; V.-A. Lăzărescu (Eds.),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Landscape Archaeology on the Northern Frontier of the Roman Empire at Porolissum—An Interdisciplinary Research Project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(pp. 141–152). Cluj-Napoca: Mega Publishing House.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 Hub. (n.d.-a).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Normalized Difference Moisture Index (NDMI).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https://custom-scripts.sentinel-hub.com/custom-scripts/sentinel-2/ndmi/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 Hub. (n.d.-b).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Normalized Difference Water Index (NDWI).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https://custom-scripts.sentinel-hub.com/custom-scripts/sentinel-2/ndwi/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White, J. (2022).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time series.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 </a:t>
            </a:r>
            <a:r>
              <a:rPr lang="en-GB" sz="1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to Spatial Data in R.</a:t>
            </a: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from </a:t>
            </a:r>
            <a:r>
              <a:rPr lang="en-GB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https://jdmwhite.github.io/Intro_to_Spatial/NDVI_time_series.html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9" name="Google Shape;379;p19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380" name="Google Shape;380;p19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p19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19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3" name="Google Shape;383;p19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19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19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19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7" name="Google Shape;387;p19"/>
          <p:cNvSpPr txBox="1"/>
          <p:nvPr/>
        </p:nvSpPr>
        <p:spPr>
          <a:xfrm>
            <a:off x="1259146" y="4087500"/>
            <a:ext cx="5598900" cy="20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GB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88" name="Google Shape;38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grpSp>
        <p:nvGrpSpPr>
          <p:cNvPr id="389" name="Google Shape;389;p19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90" name="Google Shape;390;p1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1" name="Google Shape;391;p19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2" name="Google Shape;392;p19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843748" y="1348898"/>
            <a:ext cx="11289967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the concept of vegetation indices and their applications</a:t>
            </a:r>
            <a:b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Explain the mathematical principles behind NDVI, NDMI, NDWI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Compare different indices and their suitability for specific environmental applications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Recognize the limitations and potential sources of error in vegetation index calculations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indices</a:t>
            </a:r>
            <a:endParaRPr/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940510" y="2092755"/>
            <a:ext cx="11289967" cy="4708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indices (VIs) are mathematical combinations of spectral bands that enhance vegetation signals in satellite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Derived from reflectance properties of vegetation in different parts of the spectrum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Enhance detection of vegetation health, biomass, and water stress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Reduce the impact of atmospheric effects by standardizing values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Useful for agriculture, forestry, climate studies, and land use monitoring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1012941" y="1212027"/>
            <a:ext cx="3285278" cy="76492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Definition</a:t>
            </a:r>
            <a:endParaRPr/>
          </a:p>
        </p:txBody>
      </p:sp>
      <p:sp>
        <p:nvSpPr>
          <p:cNvPr id="191" name="Google Shape;191;p3"/>
          <p:cNvSpPr/>
          <p:nvPr/>
        </p:nvSpPr>
        <p:spPr>
          <a:xfrm>
            <a:off x="1012942" y="3395217"/>
            <a:ext cx="3285277" cy="82540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Why do we use them?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26306"/>
            <a:ext cx="5822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properties of vegetation</a:t>
            </a:r>
            <a:endParaRPr/>
          </a:p>
        </p:txBody>
      </p:sp>
      <p:pic>
        <p:nvPicPr>
          <p:cNvPr id="198" name="Google Shape;198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904224" y="1965755"/>
            <a:ext cx="11289900" cy="3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reflectance behavior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Healthy vegetation absorbs blue and red light (chlorophyll absorption)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Healthy vegetation reflects green light (why leaves appear green)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Near-infrared (NIR) is strongly reflected by healthy leaves but absorbed by unhealthy or sparse vegetation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Shortwave infrared (SWIR) helps in detecting plant water content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/>
        </p:nvSpPr>
        <p:spPr>
          <a:xfrm>
            <a:off x="2174225" y="-26306"/>
            <a:ext cx="5822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properties of vegetation</a:t>
            </a:r>
            <a:endParaRPr/>
          </a:p>
        </p:txBody>
      </p:sp>
      <p:pic>
        <p:nvPicPr>
          <p:cNvPr id="209" name="Google Shape;209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9128986" y="5678993"/>
            <a:ext cx="11289967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(Roman/Ursu 2016)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14" name="Google Shape;214;p5" descr="Ein Bild, das Text, Diagramm, Schrift, Reih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39446" y="952652"/>
            <a:ext cx="7394726" cy="5134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– Normalized Difference Vegetation Index</a:t>
            </a:r>
            <a:endParaRPr/>
          </a:p>
        </p:txBody>
      </p:sp>
      <p:pic>
        <p:nvPicPr>
          <p:cNvPr id="221" name="Google Shape;221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pic>
        <p:nvPicPr>
          <p:cNvPr id="224" name="Google Shape;224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6" descr="Ein Bild, das Karte, Kinderkunst, Bild, Malkuns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5416" y="1038678"/>
            <a:ext cx="6613071" cy="511931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"/>
          <p:cNvSpPr/>
          <p:nvPr/>
        </p:nvSpPr>
        <p:spPr>
          <a:xfrm>
            <a:off x="8014224" y="2385405"/>
            <a:ext cx="3587892" cy="279053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Describe what you see!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could the red spots mean?</a:t>
            </a:r>
            <a:endParaRPr/>
          </a:p>
        </p:txBody>
      </p:sp>
      <p:sp>
        <p:nvSpPr>
          <p:cNvPr id="227" name="Google Shape;227;p6"/>
          <p:cNvSpPr txBox="1"/>
          <p:nvPr/>
        </p:nvSpPr>
        <p:spPr>
          <a:xfrm>
            <a:off x="7621210" y="5788781"/>
            <a:ext cx="36140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(Descloitres 2004)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– Normalized Difference Vegetation Index</a:t>
            </a:r>
            <a:endParaRPr/>
          </a:p>
        </p:txBody>
      </p:sp>
      <p:pic>
        <p:nvPicPr>
          <p:cNvPr id="234" name="Google Shape;234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pic>
        <p:nvPicPr>
          <p:cNvPr id="237" name="Google Shape;237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"/>
          <p:cNvSpPr txBox="1"/>
          <p:nvPr/>
        </p:nvSpPr>
        <p:spPr>
          <a:xfrm>
            <a:off x="1088155" y="2294203"/>
            <a:ext cx="112899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use cases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Crop health monitoring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Deforestation analysis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Burned area assessment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39" name="Google Shape;239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55172" y="2530333"/>
            <a:ext cx="6096000" cy="1784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8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– Normalized Difference Vegetation Index</a:t>
            </a:r>
            <a:endParaRPr/>
          </a:p>
        </p:txBody>
      </p:sp>
      <p:pic>
        <p:nvPicPr>
          <p:cNvPr id="246" name="Google Shape;246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pic>
        <p:nvPicPr>
          <p:cNvPr id="249" name="Google Shape;249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8"/>
          <p:cNvSpPr txBox="1"/>
          <p:nvPr/>
        </p:nvSpPr>
        <p:spPr>
          <a:xfrm>
            <a:off x="1015584" y="1127013"/>
            <a:ext cx="1128996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1" name="Google Shape;251;p8" descr="Ein Bild, das Text, Screensho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34935" y="1594530"/>
            <a:ext cx="8539843" cy="468493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8"/>
          <p:cNvSpPr txBox="1"/>
          <p:nvPr/>
        </p:nvSpPr>
        <p:spPr>
          <a:xfrm>
            <a:off x="10397067" y="5903686"/>
            <a:ext cx="27432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(Auravant 2021)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/>
          <p:nvPr/>
        </p:nvSpPr>
        <p:spPr>
          <a:xfrm>
            <a:off x="2174225" y="-8164"/>
            <a:ext cx="76493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– Normalized Difference Vegetation Index</a:t>
            </a:r>
            <a:endParaRPr/>
          </a:p>
        </p:txBody>
      </p:sp>
      <p:pic>
        <p:nvPicPr>
          <p:cNvPr id="259" name="Google Shape;259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E9a Vegetation Indices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pic>
        <p:nvPicPr>
          <p:cNvPr id="262" name="Google Shape;262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9"/>
          <p:cNvSpPr txBox="1"/>
          <p:nvPr/>
        </p:nvSpPr>
        <p:spPr>
          <a:xfrm>
            <a:off x="1015584" y="1127013"/>
            <a:ext cx="1128996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Time series analysis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South Africa</a:t>
            </a:r>
            <a:endParaRPr/>
          </a:p>
        </p:txBody>
      </p:sp>
      <p:pic>
        <p:nvPicPr>
          <p:cNvPr id="264" name="Google Shape;264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98785" y="997932"/>
            <a:ext cx="5975047" cy="5110086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9"/>
          <p:cNvSpPr txBox="1"/>
          <p:nvPr/>
        </p:nvSpPr>
        <p:spPr>
          <a:xfrm>
            <a:off x="3587448" y="5740400"/>
            <a:ext cx="27432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(White 2022)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</Words>
  <Application>Microsoft Office PowerPoint</Application>
  <PresentationFormat>Breitbild</PresentationFormat>
  <Paragraphs>186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2026-04-15T13:45:53Z</dcterms:modified>
</cp:coreProperties>
</file>